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4" r:id="rId2"/>
    <p:sldId id="287" r:id="rId3"/>
    <p:sldId id="288" r:id="rId4"/>
    <p:sldId id="289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05" r:id="rId16"/>
    <p:sldId id="29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92" r:id="rId29"/>
    <p:sldId id="286" r:id="rId30"/>
  </p:sldIdLst>
  <p:sldSz cx="9144000" cy="6858000" type="screen4x3"/>
  <p:notesSz cx="9928225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CDCC-BD62-43C5-8222-6BE28A8E207F}" type="datetimeFigureOut">
              <a:rPr lang="nl-NL" smtClean="0"/>
              <a:pPr/>
              <a:t>8-12-2016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4271" y="6456219"/>
            <a:ext cx="4302231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55AD-2681-4287-B639-225CD9CAE22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33386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7711-2E85-4898-86C7-A058C164EDC0}" type="datetimeFigureOut">
              <a:rPr lang="nl-NL" smtClean="0"/>
              <a:pPr/>
              <a:t>8-12-2016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640DF-3047-4677-8469-DA0B3114CCE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068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068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6BCE-C923-4BC5-8FDC-4BE4DDF443CA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AA9D-B11A-4515-BD85-B50FB3E09FEC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ED4B-241A-4E3A-B1D0-84E64928D35A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07E8-C7C7-41C1-B739-45CD666F2BB2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27CF-7180-4848-8EC7-25E987DF921D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5254" y="399164"/>
            <a:ext cx="6333490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3535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0102" y="1603842"/>
            <a:ext cx="7503794" cy="422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 u="sng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CD72-66AF-450C-9AEE-8DE3F308C453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1700" y="6262143"/>
            <a:ext cx="194309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114" dirty="0"/>
              <a:pPr marL="25400">
                <a:lnSpc>
                  <a:spcPct val="100000"/>
                </a:lnSpc>
              </a:pPr>
              <a:t>‹nr.›</a:t>
            </a:fld>
            <a:endParaRPr spc="114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0000" y="881764"/>
            <a:ext cx="465201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l-NL" sz="6000" spc="360" dirty="0">
                <a:solidFill>
                  <a:srgbClr val="FFFFFF"/>
                </a:solidFill>
                <a:latin typeface="+mj-lt"/>
                <a:cs typeface="Calibri"/>
              </a:rPr>
              <a:t>Welkom!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81000" y="1981200"/>
            <a:ext cx="617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Algemene Ledenvergadering</a:t>
            </a:r>
          </a:p>
          <a:p>
            <a:r>
              <a:rPr lang="nl-NL" sz="2800" dirty="0" smtClean="0">
                <a:solidFill>
                  <a:schemeClr val="bg1"/>
                </a:solidFill>
              </a:rPr>
              <a:t>9 december </a:t>
            </a:r>
            <a:r>
              <a:rPr lang="nl-NL" sz="28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nl-NL" spc="114" smtClean="0"/>
              <a:pPr marL="25400">
                <a:lnSpc>
                  <a:spcPct val="100000"/>
                </a:lnSpc>
              </a:pPr>
              <a:t>1</a:t>
            </a:fld>
            <a:endParaRPr lang="nl-NL" spc="114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5270500" cy="4616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319" y="1600200"/>
            <a:ext cx="7325360" cy="344709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nl-NL" sz="2800" dirty="0" smtClean="0"/>
          </a:p>
          <a:p>
            <a:pPr algn="l"/>
            <a:r>
              <a:rPr lang="nl-NL" sz="2800" dirty="0" smtClean="0"/>
              <a:t>5. (Her)certificering / accrediteren opleidingen</a:t>
            </a:r>
            <a:endParaRPr lang="nl-NL" sz="2800" dirty="0" smtClean="0"/>
          </a:p>
          <a:p>
            <a:pPr algn="l">
              <a:buFont typeface="Arial" pitchFamily="34" charset="0"/>
              <a:buChar char="•"/>
            </a:pPr>
            <a:endParaRPr lang="nl-NL" sz="2800" dirty="0" smtClean="0"/>
          </a:p>
          <a:p>
            <a:pPr algn="l">
              <a:buFont typeface="Arial" pitchFamily="34" charset="0"/>
              <a:buChar char="•"/>
            </a:pPr>
            <a:r>
              <a:rPr lang="nl-NL" sz="2800" u="none" dirty="0" smtClean="0"/>
              <a:t> </a:t>
            </a:r>
            <a:r>
              <a:rPr lang="nl-NL" sz="2800" u="none" dirty="0" smtClean="0"/>
              <a:t>	Gesprekken gevoerd met CRP en KMI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u="none" dirty="0" smtClean="0"/>
              <a:t> 	Doel: de regelingen op elkaar af te stemmen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u="none" dirty="0" smtClean="0"/>
              <a:t> 	Met ingang van 1 januari 2017 wordt de 	BNS aangepast.</a:t>
            </a:r>
          </a:p>
          <a:p>
            <a:pPr algn="l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LV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8840" y="555898"/>
            <a:ext cx="521055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7298" y="6224924"/>
            <a:ext cx="4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Gotham Thin"/>
                <a:cs typeface="Gotham Thin"/>
              </a:rPr>
              <a:t>0</a:t>
            </a:r>
            <a:endParaRPr lang="en-US" dirty="0">
              <a:solidFill>
                <a:srgbClr val="FFFFFF"/>
              </a:solidFill>
              <a:latin typeface="Gotham Thin"/>
              <a:cs typeface="Gotham Thin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0650" y="551498"/>
            <a:ext cx="5761742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De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aantallen</a:t>
            </a:r>
            <a:endParaRPr lang="en-US" sz="3600" dirty="0">
              <a:solidFill>
                <a:srgbClr val="47734F"/>
              </a:solidFill>
              <a:latin typeface="+mn-lt"/>
              <a:cs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627" y="1850229"/>
            <a:ext cx="743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Gotham Medium"/>
              <a:cs typeface="Gotham Medium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651926"/>
            <a:ext cx="82772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LV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8840" y="555898"/>
            <a:ext cx="521055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0650" y="551498"/>
            <a:ext cx="5761742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De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regelingen</a:t>
            </a:r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, het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wordt</a:t>
            </a:r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eenvoudiger</a:t>
            </a:r>
            <a:endParaRPr lang="en-US" sz="3600" dirty="0">
              <a:solidFill>
                <a:srgbClr val="47734F"/>
              </a:solidFill>
              <a:latin typeface="+mn-lt"/>
              <a:cs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627" y="1850229"/>
            <a:ext cx="7431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Gotham Medium"/>
              <a:cs typeface="Gotham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771650"/>
            <a:ext cx="86677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LV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1608" y="0"/>
            <a:ext cx="10135608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8840" y="555898"/>
            <a:ext cx="521055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chemeClr val="bg1"/>
              </a:solidFill>
              <a:latin typeface="+mn-lt"/>
              <a:cs typeface="Gotham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0650" y="551498"/>
            <a:ext cx="5761742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De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nieuwe</a:t>
            </a:r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 </a:t>
            </a:r>
            <a:r>
              <a:rPr lang="en-US" sz="3600" dirty="0" err="1" smtClean="0">
                <a:solidFill>
                  <a:srgbClr val="47734F"/>
                </a:solidFill>
                <a:latin typeface="+mn-lt"/>
                <a:cs typeface="Gotham Medium"/>
              </a:rPr>
              <a:t>regeling</a:t>
            </a:r>
            <a:r>
              <a:rPr lang="en-US" sz="3600" dirty="0" smtClean="0">
                <a:solidFill>
                  <a:srgbClr val="47734F"/>
                </a:solidFill>
                <a:latin typeface="+mn-lt"/>
                <a:cs typeface="Gotham Medium"/>
              </a:rPr>
              <a:t> 1.2</a:t>
            </a:r>
            <a:endParaRPr lang="en-US" sz="3600" dirty="0">
              <a:solidFill>
                <a:srgbClr val="47734F"/>
              </a:solidFill>
              <a:latin typeface="+mn-lt"/>
              <a:cs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3627" y="1850229"/>
            <a:ext cx="74312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Geldigheid certificaat 4 jaar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Beoordelingsperiode 4 jaar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Meer vrijheid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Meer ruimte voor niet-geaccrediteerde activiteiten</a:t>
            </a:r>
          </a:p>
          <a:p>
            <a:pPr lvl="1"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De mogelijkheid om BNS als extra activiteit te laten tellen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ea typeface="Verdana" pitchFamily="34" charset="0"/>
                <a:cs typeface="Verdana" pitchFamily="34" charset="0"/>
              </a:rPr>
              <a:t>Houden aan gedragscode</a:t>
            </a:r>
          </a:p>
          <a:p>
            <a:endParaRPr lang="en-US" sz="2000" dirty="0"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point LVV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7728" y="536"/>
            <a:ext cx="9351727" cy="68574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48840" y="555898"/>
            <a:ext cx="521055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chemeClr val="bg1"/>
              </a:solidFill>
              <a:latin typeface="+mn-lt"/>
              <a:cs typeface="Gotham Medium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390650" y="551498"/>
            <a:ext cx="5761742" cy="572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rgbClr val="47734F"/>
                </a:solidFill>
                <a:latin typeface="+mn-lt"/>
                <a:cs typeface="Gotham Medium"/>
              </a:rPr>
              <a:t>Tarieven</a:t>
            </a:r>
            <a:r>
              <a:rPr lang="en-US" sz="3200" dirty="0" smtClean="0">
                <a:solidFill>
                  <a:srgbClr val="47734F"/>
                </a:solidFill>
                <a:latin typeface="+mn-lt"/>
                <a:cs typeface="Gotham Medium"/>
              </a:rPr>
              <a:t> 2017</a:t>
            </a:r>
            <a:endParaRPr lang="en-US" sz="3200" dirty="0">
              <a:solidFill>
                <a:srgbClr val="47734F"/>
              </a:solidFill>
              <a:latin typeface="+mn-lt"/>
              <a:cs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439" y="2358060"/>
            <a:ext cx="8350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cs typeface="Gotham Medium"/>
              </a:rPr>
              <a:t>Tarieven</a:t>
            </a:r>
            <a:r>
              <a:rPr lang="en-US" sz="3000" dirty="0" smtClean="0">
                <a:cs typeface="Gotham Medium"/>
              </a:rPr>
              <a:t> </a:t>
            </a:r>
            <a:r>
              <a:rPr lang="en-US" sz="3000" dirty="0" err="1" smtClean="0">
                <a:cs typeface="Gotham Medium"/>
              </a:rPr>
              <a:t>voor</a:t>
            </a:r>
            <a:r>
              <a:rPr lang="en-US" sz="3000" dirty="0" smtClean="0">
                <a:cs typeface="Gotham Medium"/>
              </a:rPr>
              <a:t> </a:t>
            </a:r>
            <a:r>
              <a:rPr lang="en-US" sz="3000" dirty="0" err="1" smtClean="0">
                <a:cs typeface="Gotham Medium"/>
              </a:rPr>
              <a:t>certificeren</a:t>
            </a:r>
            <a:r>
              <a:rPr lang="en-US" sz="3000" dirty="0" smtClean="0">
                <a:cs typeface="Gotham Medium"/>
              </a:rPr>
              <a:t> in 2017 </a:t>
            </a:r>
            <a:r>
              <a:rPr lang="en-US" sz="3000" dirty="0" err="1" smtClean="0">
                <a:cs typeface="Gotham Medium"/>
              </a:rPr>
              <a:t>blijven</a:t>
            </a:r>
            <a:r>
              <a:rPr lang="en-US" sz="3000" dirty="0" smtClean="0">
                <a:cs typeface="Gotham Medium"/>
              </a:rPr>
              <a:t> </a:t>
            </a:r>
            <a:r>
              <a:rPr lang="en-US" sz="3000" dirty="0" err="1" smtClean="0">
                <a:cs typeface="Gotham Medium"/>
              </a:rPr>
              <a:t>gelijk</a:t>
            </a:r>
            <a:r>
              <a:rPr lang="en-US" sz="3000" dirty="0" smtClean="0">
                <a:cs typeface="Gotham Medium"/>
              </a:rPr>
              <a:t>.</a:t>
            </a:r>
            <a:endParaRPr lang="en-US" sz="3000" dirty="0"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4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03794" cy="1723549"/>
          </a:xfrm>
        </p:spPr>
        <p:txBody>
          <a:bodyPr/>
          <a:lstStyle/>
          <a:p>
            <a:pPr marL="457200" indent="-457200"/>
            <a:endParaRPr lang="nl-NL" u="none" dirty="0" smtClean="0"/>
          </a:p>
          <a:p>
            <a:pPr marL="457200" indent="-457200"/>
            <a:endParaRPr lang="nl-NL" sz="2400" u="none" dirty="0" smtClean="0"/>
          </a:p>
          <a:p>
            <a:pPr marL="457200" indent="-457200"/>
            <a:endParaRPr lang="nl-NL" sz="2400" u="none" dirty="0" smtClean="0"/>
          </a:p>
          <a:p>
            <a:pPr marL="457200" indent="-457200"/>
            <a:r>
              <a:rPr lang="nl-NL" sz="2400" b="1" u="none" dirty="0" smtClean="0"/>
              <a:t>5. (Her)certificeren / accreditatie opleidingen</a:t>
            </a:r>
            <a:endParaRPr lang="nl-NL" sz="2400" b="1" u="none" dirty="0" smtClean="0"/>
          </a:p>
          <a:p>
            <a:pPr marL="457200" indent="-457200"/>
            <a:endParaRPr lang="nl-NL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03794" cy="1723549"/>
          </a:xfrm>
        </p:spPr>
        <p:txBody>
          <a:bodyPr/>
          <a:lstStyle/>
          <a:p>
            <a:pPr marL="457200" indent="-457200"/>
            <a:endParaRPr lang="nl-NL" u="none" dirty="0" smtClean="0"/>
          </a:p>
          <a:p>
            <a:pPr marL="457200" indent="-457200"/>
            <a:r>
              <a:rPr lang="nl-NL" sz="2400" b="1" u="none" dirty="0" smtClean="0"/>
              <a:t>6. Website / communicatie</a:t>
            </a:r>
          </a:p>
          <a:p>
            <a:pPr marL="457200" indent="-457200"/>
            <a:endParaRPr lang="nl-NL" sz="2400" u="none" dirty="0" smtClean="0"/>
          </a:p>
          <a:p>
            <a:pPr marL="457200" indent="-457200"/>
            <a:r>
              <a:rPr lang="nl-NL" sz="2400" u="none" dirty="0" smtClean="0"/>
              <a:t>Stand van zaken</a:t>
            </a:r>
            <a:endParaRPr lang="nl-NL" sz="2400" u="none" dirty="0" smtClean="0"/>
          </a:p>
          <a:p>
            <a:pPr marL="457200" indent="-457200"/>
            <a:endParaRPr lang="nl-NL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5100" y="830964"/>
            <a:ext cx="35020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l-NL" sz="3000" spc="150" dirty="0" smtClean="0">
                <a:solidFill>
                  <a:srgbClr val="FFFFFF"/>
                </a:solidFill>
                <a:latin typeface="Calibri"/>
                <a:cs typeface="Calibri"/>
              </a:rPr>
              <a:t>De LVV op Weg!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2133600"/>
            <a:ext cx="3492500" cy="1854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2000" spc="245" dirty="0" smtClean="0">
                <a:solidFill>
                  <a:srgbClr val="002060"/>
                </a:solidFill>
                <a:latin typeface="Calibri"/>
                <a:cs typeface="Calibri"/>
              </a:rPr>
              <a:t>Communicatie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41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2000" spc="160" dirty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2000" spc="360" dirty="0">
                <a:solidFill>
                  <a:srgbClr val="002060"/>
                </a:solidFill>
                <a:latin typeface="Calibri"/>
                <a:cs typeface="Calibri"/>
              </a:rPr>
              <a:t>V</a:t>
            </a:r>
            <a:r>
              <a:rPr sz="2000" spc="1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nl-NL" sz="2000" spc="145" dirty="0" smtClean="0">
                <a:solidFill>
                  <a:srgbClr val="002060"/>
                </a:solidFill>
                <a:latin typeface="Calibri"/>
                <a:cs typeface="Calibri"/>
              </a:rPr>
              <a:t>9 december 2016</a:t>
            </a:r>
          </a:p>
          <a:p>
            <a:pPr marL="12700"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spc="180" dirty="0" smtClean="0">
                <a:solidFill>
                  <a:srgbClr val="002060"/>
                </a:solidFill>
                <a:latin typeface="Calibri"/>
                <a:cs typeface="Calibri"/>
              </a:rPr>
              <a:t>Inge te Brake, secretaris/</a:t>
            </a:r>
            <a:r>
              <a:rPr lang="en-US" sz="2000" spc="180" dirty="0" err="1" smtClean="0">
                <a:solidFill>
                  <a:srgbClr val="002060"/>
                </a:solidFill>
                <a:latin typeface="Calibri"/>
                <a:cs typeface="Calibri"/>
              </a:rPr>
              <a:t>bestuurslid</a:t>
            </a:r>
            <a:r>
              <a:rPr lang="en-US" sz="2000" spc="18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000" spc="180" dirty="0" err="1" smtClean="0">
                <a:solidFill>
                  <a:srgbClr val="002060"/>
                </a:solidFill>
                <a:latin typeface="Calibri"/>
                <a:cs typeface="Calibri"/>
              </a:rPr>
              <a:t>Communicatie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pPr algn="ctr"/>
            <a:r>
              <a:rPr lang="nl-NL" dirty="0" smtClean="0"/>
              <a:t>Communicatieadvies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325360" cy="1292662"/>
          </a:xfrm>
        </p:spPr>
        <p:txBody>
          <a:bodyPr/>
          <a:lstStyle/>
          <a:p>
            <a:pPr algn="ctr"/>
            <a:r>
              <a:rPr lang="nl-NL" sz="2800" dirty="0" smtClean="0"/>
              <a:t>Thérèse Vroomen </a:t>
            </a:r>
          </a:p>
          <a:p>
            <a:pPr algn="ctr"/>
            <a:r>
              <a:rPr lang="nl-NL" sz="2800" dirty="0" smtClean="0"/>
              <a:t>communicatie advies over imago en uitingen LVV</a:t>
            </a: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Aanbevelingen </a:t>
            </a:r>
            <a:r>
              <a:rPr lang="nl-NL" dirty="0" smtClean="0"/>
              <a:t>- 1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319" y="1938278"/>
            <a:ext cx="7325360" cy="2893100"/>
          </a:xfrm>
        </p:spPr>
        <p:txBody>
          <a:bodyPr/>
          <a:lstStyle/>
          <a:p>
            <a:r>
              <a:rPr lang="nl-NL" sz="2800" dirty="0" smtClean="0"/>
              <a:t>Website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Ledenforum op besloten deel </a:t>
            </a:r>
          </a:p>
          <a:p>
            <a:r>
              <a:rPr lang="nl-NL" sz="2800" u="none" dirty="0" smtClean="0"/>
              <a:t>	realisatie eind 2016 – begin 2017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Teksten op website aanvullen met 	informatie voor </a:t>
            </a:r>
            <a:r>
              <a:rPr lang="nl-NL" sz="2800" u="none" dirty="0" err="1" smtClean="0"/>
              <a:t>stakeholders</a:t>
            </a:r>
            <a:r>
              <a:rPr lang="nl-NL" sz="2800" u="non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Informatiefilmpje over nut en noodzaak VP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981200"/>
            <a:ext cx="7503794" cy="32008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400" b="1" u="none" dirty="0" smtClean="0"/>
              <a:t>Welkom door de voorzitter</a:t>
            </a:r>
          </a:p>
          <a:p>
            <a:pPr marL="457200" indent="-457200">
              <a:buAutoNum type="arabicPeriod"/>
            </a:pPr>
            <a:endParaRPr lang="nl-NL" sz="2400" u="none" dirty="0" smtClean="0"/>
          </a:p>
          <a:p>
            <a:pPr marL="457200" indent="-457200"/>
            <a:r>
              <a:rPr lang="nl-NL" sz="2400" b="1" u="none" dirty="0" smtClean="0"/>
              <a:t>	Opening en vaststelling agenda</a:t>
            </a:r>
          </a:p>
          <a:p>
            <a:pPr marL="457200" indent="-457200">
              <a:buAutoNum type="arabicPeriod"/>
            </a:pPr>
            <a:endParaRPr lang="nl-NL" sz="2400" u="none" dirty="0" smtClean="0"/>
          </a:p>
          <a:p>
            <a:pPr marL="457200" indent="-457200"/>
            <a:r>
              <a:rPr lang="nl-NL" sz="2400" u="none" dirty="0" smtClean="0"/>
              <a:t>2.	</a:t>
            </a:r>
            <a:r>
              <a:rPr lang="nl-NL" sz="2400" b="1" u="none" dirty="0" smtClean="0"/>
              <a:t>Bestuurlijke mededelingen / verenigingszaken</a:t>
            </a:r>
            <a:endParaRPr lang="nl-NL" sz="2400" u="none" dirty="0" smtClean="0"/>
          </a:p>
          <a:p>
            <a:pPr marL="457200" indent="-457200"/>
            <a:r>
              <a:rPr lang="nl-NL" sz="2400" u="none" dirty="0" smtClean="0"/>
              <a:t>	- Mededelingen / voorwoord voorzitter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Wettelijke borging van de functie vertrouwenspersoon</a:t>
            </a:r>
          </a:p>
          <a:p>
            <a:pPr marL="457200" indent="-457200"/>
            <a:endParaRPr lang="nl-NL" u="none" dirty="0" smtClean="0"/>
          </a:p>
          <a:p>
            <a:pPr marL="457200" indent="-457200"/>
            <a:r>
              <a:rPr lang="nl-NL" u="none" dirty="0" smtClean="0"/>
              <a:t>	</a:t>
            </a:r>
            <a:endParaRPr lang="nl-NL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Aanbevelingen - 2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325360" cy="30162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l-NL" sz="2800" b="1" u="none" dirty="0" smtClean="0"/>
              <a:t>  	</a:t>
            </a:r>
            <a:r>
              <a:rPr lang="nl-NL" sz="2800" u="none" dirty="0" smtClean="0"/>
              <a:t>Congres 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Bijeenkomsten voor leden (vergroten 	kennis)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Bijeenkomsten voor bedrijven, bonden, HR-	managers (waarom VP?)</a:t>
            </a:r>
          </a:p>
          <a:p>
            <a:pPr fontAlgn="t"/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Aanbevelingen </a:t>
            </a:r>
            <a:r>
              <a:rPr lang="nl-NL" dirty="0" smtClean="0"/>
              <a:t>- 3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319" y="1902474"/>
            <a:ext cx="7325360" cy="3447098"/>
          </a:xfrm>
        </p:spPr>
        <p:txBody>
          <a:bodyPr/>
          <a:lstStyle/>
          <a:p>
            <a:r>
              <a:rPr lang="nl-NL" sz="2800" u="none" dirty="0" smtClean="0"/>
              <a:t>Verdere professionalisering van de vereniging: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 	Brochure voor </a:t>
            </a:r>
            <a:r>
              <a:rPr lang="nl-NL" sz="2800" u="none" dirty="0" err="1" smtClean="0"/>
              <a:t>stakeholders</a:t>
            </a:r>
            <a:r>
              <a:rPr lang="nl-NL" sz="2800" u="none" dirty="0" smtClean="0"/>
              <a:t> (algemene info 	over de VP en de LVV)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	Jaarrekening/verslag 2016 maken: tonen 	van professionaliteit en financiële stand van 	zaken LVV</a:t>
            </a:r>
          </a:p>
          <a:p>
            <a:pPr>
              <a:buFont typeface="Arial" pitchFamily="34" charset="0"/>
              <a:buChar char="•"/>
            </a:pPr>
            <a:r>
              <a:rPr lang="nl-NL" sz="2800" u="none" dirty="0" smtClean="0"/>
              <a:t>  	periodieke zichtbaarheid op </a:t>
            </a:r>
            <a:r>
              <a:rPr lang="nl-NL" sz="2800" u="none" dirty="0" err="1" smtClean="0"/>
              <a:t>social</a:t>
            </a:r>
            <a:r>
              <a:rPr lang="nl-NL" sz="2800" u="none" dirty="0" smtClean="0"/>
              <a:t> media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Aanbevelingen </a:t>
            </a:r>
            <a:r>
              <a:rPr lang="nl-NL" dirty="0" smtClean="0"/>
              <a:t>- 4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7325360" cy="4739759"/>
          </a:xfrm>
        </p:spPr>
        <p:txBody>
          <a:bodyPr/>
          <a:lstStyle/>
          <a:p>
            <a:r>
              <a:rPr lang="nl-NL" dirty="0" smtClean="0"/>
              <a:t> </a:t>
            </a:r>
            <a:r>
              <a:rPr lang="nl-NL" sz="2800" dirty="0" smtClean="0"/>
              <a:t>Het vergroten van de zichtbaarheid van LVV:</a:t>
            </a:r>
          </a:p>
          <a:p>
            <a:endParaRPr lang="nl-NL" sz="2800" u="none" dirty="0" smtClean="0"/>
          </a:p>
          <a:p>
            <a:pPr>
              <a:buFont typeface="Wingdings" pitchFamily="2" charset="2"/>
              <a:buChar char="ü"/>
            </a:pPr>
            <a:r>
              <a:rPr lang="nl-NL" sz="2800" u="none" dirty="0" smtClean="0"/>
              <a:t> 	In 2017 wordt maandelijks de pers 	benaderd d.m.v. een persbericht</a:t>
            </a:r>
          </a:p>
          <a:p>
            <a:pPr>
              <a:buFont typeface="Wingdings" pitchFamily="2" charset="2"/>
              <a:buChar char="ü"/>
            </a:pPr>
            <a:r>
              <a:rPr lang="nl-NL" sz="2800" u="none" dirty="0" smtClean="0"/>
              <a:t> 	Twee bestuursleden gaan een 	mediatraining volgen</a:t>
            </a:r>
          </a:p>
          <a:p>
            <a:pPr>
              <a:buFont typeface="Wingdings" pitchFamily="2" charset="2"/>
              <a:buChar char="ü"/>
            </a:pPr>
            <a:r>
              <a:rPr lang="nl-NL" sz="2800" u="none" dirty="0" smtClean="0"/>
              <a:t> 	Gesprekken met 4 vertegenwoordigers 	landelijke politiek </a:t>
            </a:r>
          </a:p>
          <a:p>
            <a:endParaRPr lang="nl-NL" sz="2800" u="none" dirty="0" smtClean="0"/>
          </a:p>
          <a:p>
            <a:r>
              <a:rPr lang="nl-NL" sz="2800" u="none" dirty="0" smtClean="0"/>
              <a:t>Worden geholpen door een </a:t>
            </a:r>
            <a:r>
              <a:rPr lang="nl-NL" sz="2800" u="none" dirty="0" err="1" smtClean="0"/>
              <a:t>PR-bureau</a:t>
            </a:r>
            <a:endParaRPr lang="nl-NL" sz="2800" u="none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889500" cy="923330"/>
          </a:xfrm>
        </p:spPr>
        <p:txBody>
          <a:bodyPr/>
          <a:lstStyle/>
          <a:p>
            <a:r>
              <a:rPr lang="nl-NL" dirty="0" smtClean="0"/>
              <a:t>Logo voor gebruik door leden</a:t>
            </a:r>
            <a:endParaRPr lang="en-US" dirty="0"/>
          </a:p>
        </p:txBody>
      </p:sp>
      <p:pic>
        <p:nvPicPr>
          <p:cNvPr id="3" name="Afbeelding 2" descr="Logo LV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650" y="2395537"/>
            <a:ext cx="6362700" cy="20669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5956300" cy="461665"/>
          </a:xfrm>
        </p:spPr>
        <p:txBody>
          <a:bodyPr/>
          <a:lstStyle/>
          <a:p>
            <a:r>
              <a:rPr lang="nl-NL" dirty="0" smtClean="0"/>
              <a:t>Nieuw logo voor gecertificeerde </a:t>
            </a:r>
            <a:r>
              <a:rPr lang="nl-NL" dirty="0" err="1" smtClean="0"/>
              <a:t>VP’s</a:t>
            </a:r>
            <a:endParaRPr lang="en-US" dirty="0"/>
          </a:p>
        </p:txBody>
      </p:sp>
      <p:pic>
        <p:nvPicPr>
          <p:cNvPr id="3" name="Afbeelding 2" descr="LVV-Gecertificeerd-vertrouwenspersoon_DEC16_D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86868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Regels voor gebruik logo 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319" y="1902474"/>
            <a:ext cx="7325360" cy="707886"/>
          </a:xfrm>
        </p:spPr>
        <p:txBody>
          <a:bodyPr/>
          <a:lstStyle/>
          <a:p>
            <a:pPr algn="ctr"/>
            <a:r>
              <a:rPr lang="nl-NL" sz="2800" dirty="0" smtClean="0"/>
              <a:t>Zie artikel 8 van het Huishoudelijk reglement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5956300" cy="461665"/>
          </a:xfrm>
        </p:spPr>
        <p:txBody>
          <a:bodyPr/>
          <a:lstStyle/>
          <a:p>
            <a:r>
              <a:rPr lang="nl-NL" dirty="0" smtClean="0"/>
              <a:t>Nieuw logo – Keurmerk opleidingen</a:t>
            </a:r>
            <a:endParaRPr lang="en-US" dirty="0"/>
          </a:p>
        </p:txBody>
      </p:sp>
      <p:pic>
        <p:nvPicPr>
          <p:cNvPr id="3" name="Afbeelding 2" descr="5-LVV-logo--keurme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975" y="990600"/>
            <a:ext cx="8020050" cy="527208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7325360" cy="1015663"/>
          </a:xfrm>
        </p:spPr>
        <p:txBody>
          <a:bodyPr/>
          <a:lstStyle/>
          <a:p>
            <a:pPr algn="ctr"/>
            <a:r>
              <a:rPr lang="nl-NL" sz="6600" dirty="0" smtClean="0"/>
              <a:t>Vragen?</a:t>
            </a:r>
            <a:endParaRPr lang="nl-N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03794" cy="1723549"/>
          </a:xfrm>
        </p:spPr>
        <p:txBody>
          <a:bodyPr/>
          <a:lstStyle/>
          <a:p>
            <a:pPr marL="457200" indent="-457200"/>
            <a:endParaRPr lang="nl-NL" u="none" dirty="0" smtClean="0"/>
          </a:p>
          <a:p>
            <a:pPr marL="457200" indent="-457200"/>
            <a:endParaRPr lang="nl-NL" u="none" dirty="0" smtClean="0"/>
          </a:p>
          <a:p>
            <a:pPr marL="457200" indent="-457200"/>
            <a:r>
              <a:rPr lang="nl-NL" sz="2400" b="1" u="none" dirty="0" smtClean="0"/>
              <a:t>7. Rondvraag</a:t>
            </a:r>
          </a:p>
          <a:p>
            <a:pPr marL="457200" indent="-457200"/>
            <a:endParaRPr lang="nl-NL" sz="2400" b="1" u="none" dirty="0" smtClean="0"/>
          </a:p>
          <a:p>
            <a:pPr marL="457200" indent="-457200"/>
            <a:r>
              <a:rPr lang="nl-NL" sz="2400" b="1" u="none" dirty="0" smtClean="0"/>
              <a:t>8. Sluiting</a:t>
            </a:r>
            <a:r>
              <a:rPr lang="nl-NL" b="1" u="none" dirty="0" smtClean="0"/>
              <a:t>	</a:t>
            </a:r>
            <a:endParaRPr lang="nl-NL" b="1" u="non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000" y="1828800"/>
            <a:ext cx="5867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3600" dirty="0">
                <a:solidFill>
                  <a:schemeClr val="bg1"/>
                </a:solidFill>
                <a:latin typeface="+mj-lt"/>
                <a:cs typeface="Calibri"/>
              </a:rPr>
              <a:t>Bedankt voor uw aanwezigheid</a:t>
            </a:r>
            <a:endParaRPr sz="3600" dirty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03794" cy="4419600"/>
          </a:xfrm>
        </p:spPr>
        <p:txBody>
          <a:bodyPr/>
          <a:lstStyle/>
          <a:p>
            <a:pPr marL="457200" indent="-457200"/>
            <a:r>
              <a:rPr lang="nl-NL" sz="2400" u="none" dirty="0" smtClean="0"/>
              <a:t>	</a:t>
            </a:r>
            <a:r>
              <a:rPr lang="nl-NL" sz="2400" b="1" u="none" dirty="0" smtClean="0"/>
              <a:t>- Diverse reglementen</a:t>
            </a:r>
          </a:p>
          <a:p>
            <a:pPr marL="457200" indent="-457200"/>
            <a:r>
              <a:rPr lang="nl-NL" sz="2400" b="1" u="none" dirty="0" smtClean="0"/>
              <a:t>	</a:t>
            </a:r>
            <a:r>
              <a:rPr lang="nl-NL" sz="2400" b="1" u="none" dirty="0" smtClean="0"/>
              <a:t/>
            </a:r>
            <a:br>
              <a:rPr lang="nl-NL" sz="2400" b="1" u="none" dirty="0" smtClean="0"/>
            </a:br>
            <a:r>
              <a:rPr lang="nl-NL" sz="2400" u="none" dirty="0" smtClean="0"/>
              <a:t>Ter informatie:</a:t>
            </a:r>
          </a:p>
          <a:p>
            <a:pPr marL="457200" indent="-457200"/>
            <a:r>
              <a:rPr lang="nl-NL" sz="2400" b="1" u="none" dirty="0" smtClean="0"/>
              <a:t>	</a:t>
            </a:r>
            <a:r>
              <a:rPr lang="nl-NL" sz="2400" u="none" dirty="0" smtClean="0"/>
              <a:t>- </a:t>
            </a:r>
            <a:r>
              <a:rPr lang="nl-NL" sz="2400" u="none" dirty="0" err="1" smtClean="0"/>
              <a:t>CvB</a:t>
            </a:r>
            <a:r>
              <a:rPr lang="nl-NL" sz="2400" u="none" dirty="0" smtClean="0"/>
              <a:t> Gedragscode LVV</a:t>
            </a:r>
          </a:p>
          <a:p>
            <a:pPr marL="457200" indent="-457200"/>
            <a:r>
              <a:rPr lang="nl-NL" sz="2400" u="none" dirty="0" smtClean="0"/>
              <a:t>	- </a:t>
            </a:r>
            <a:r>
              <a:rPr lang="nl-NL" sz="2400" u="none" dirty="0" err="1" smtClean="0"/>
              <a:t>CvB</a:t>
            </a:r>
            <a:r>
              <a:rPr lang="nl-NL" sz="2400" u="none" dirty="0" smtClean="0"/>
              <a:t> Reglement LVV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</a:t>
            </a:r>
            <a:r>
              <a:rPr lang="nl-NL" sz="2400" u="none" dirty="0" err="1" smtClean="0"/>
              <a:t>CvB</a:t>
            </a:r>
            <a:r>
              <a:rPr lang="nl-NL" sz="2400" u="none" dirty="0" smtClean="0"/>
              <a:t> Toelichting 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</a:t>
            </a:r>
            <a:r>
              <a:rPr lang="nl-NL" sz="2400" u="none" dirty="0" err="1" smtClean="0"/>
              <a:t>CvT</a:t>
            </a:r>
            <a:r>
              <a:rPr lang="nl-NL" sz="2400" u="none" dirty="0" smtClean="0"/>
              <a:t> Gedragscode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</a:t>
            </a:r>
            <a:r>
              <a:rPr lang="nl-NL" sz="2400" u="none" dirty="0" err="1" smtClean="0"/>
              <a:t>CvT</a:t>
            </a:r>
            <a:r>
              <a:rPr lang="nl-NL" sz="2400" u="none" dirty="0" smtClean="0"/>
              <a:t> Klachtenreglement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LVV gedragscode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LVV protocol doorbreken vertrouwelijkheid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Gedragscode bestuur LVV</a:t>
            </a:r>
          </a:p>
          <a:p>
            <a:pPr marL="457200" indent="-457200"/>
            <a:r>
              <a:rPr lang="nl-NL" sz="2400" u="none" dirty="0" smtClean="0"/>
              <a:t>	</a:t>
            </a:r>
            <a:r>
              <a:rPr lang="nl-NL" sz="2400" u="none" dirty="0" smtClean="0"/>
              <a:t>- Beroepsprofiel VP-O</a:t>
            </a:r>
          </a:p>
          <a:p>
            <a:pPr marL="457200" indent="-457200"/>
            <a:endParaRPr lang="nl-NL" u="none" dirty="0" smtClean="0"/>
          </a:p>
          <a:p>
            <a:pPr marL="457200" indent="-457200"/>
            <a:r>
              <a:rPr lang="nl-NL" u="none" dirty="0" smtClean="0"/>
              <a:t>	</a:t>
            </a:r>
            <a:endParaRPr lang="nl-NL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399164"/>
            <a:ext cx="5452744" cy="461665"/>
          </a:xfrm>
        </p:spPr>
        <p:txBody>
          <a:bodyPr/>
          <a:lstStyle/>
          <a:p>
            <a:r>
              <a:rPr lang="nl-NL" dirty="0" smtClean="0"/>
              <a:t>Algemene ledenvergadering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503794" cy="4616648"/>
          </a:xfrm>
        </p:spPr>
        <p:txBody>
          <a:bodyPr/>
          <a:lstStyle/>
          <a:p>
            <a:pPr marL="457200" indent="-457200"/>
            <a:r>
              <a:rPr lang="nl-NL" sz="2400" u="none" dirty="0" smtClean="0"/>
              <a:t>	</a:t>
            </a:r>
            <a:r>
              <a:rPr lang="nl-NL" sz="2400" b="1" u="none" dirty="0" smtClean="0"/>
              <a:t>- Diverse reglementen</a:t>
            </a:r>
          </a:p>
          <a:p>
            <a:pPr marL="457200" indent="-457200"/>
            <a:r>
              <a:rPr lang="nl-NL" sz="2400" b="1" u="none" dirty="0" smtClean="0"/>
              <a:t>	</a:t>
            </a:r>
            <a:r>
              <a:rPr lang="nl-NL" sz="2400" b="1" u="none" dirty="0" smtClean="0"/>
              <a:t/>
            </a:r>
            <a:br>
              <a:rPr lang="nl-NL" sz="2400" b="1" u="none" dirty="0" smtClean="0"/>
            </a:br>
            <a:r>
              <a:rPr lang="nl-NL" sz="2400" u="none" dirty="0" smtClean="0"/>
              <a:t>Ter vaststelling:</a:t>
            </a:r>
          </a:p>
          <a:p>
            <a:pPr marL="457200" indent="-457200"/>
            <a:r>
              <a:rPr lang="nl-NL" sz="2400" b="1" u="none" dirty="0" smtClean="0"/>
              <a:t>	</a:t>
            </a:r>
            <a:r>
              <a:rPr lang="nl-NL" sz="2400" u="none" dirty="0" smtClean="0"/>
              <a:t>- Statuten</a:t>
            </a:r>
          </a:p>
          <a:p>
            <a:pPr marL="457200" indent="-457200"/>
            <a:r>
              <a:rPr lang="nl-NL" sz="2400" u="none" dirty="0" smtClean="0"/>
              <a:t>	- Huishoudelijk reglement</a:t>
            </a:r>
            <a:endParaRPr lang="nl-NL" sz="2400" u="none" dirty="0" smtClean="0"/>
          </a:p>
          <a:p>
            <a:pPr marL="457200" indent="-457200"/>
            <a:r>
              <a:rPr lang="nl-NL" sz="2400" u="none" dirty="0" smtClean="0"/>
              <a:t>	</a:t>
            </a:r>
          </a:p>
          <a:p>
            <a:pPr marL="457200" indent="-457200"/>
            <a:r>
              <a:rPr lang="nl-NL" sz="2400" b="1" u="none" dirty="0" smtClean="0"/>
              <a:t>	</a:t>
            </a:r>
            <a:r>
              <a:rPr lang="nl-NL" sz="2400" b="1" u="none" dirty="0" smtClean="0"/>
              <a:t>- Aftreden / benoeming nieuwe bestuursleden</a:t>
            </a:r>
          </a:p>
          <a:p>
            <a:pPr marL="457200" indent="-457200"/>
            <a:endParaRPr lang="nl-NL" sz="2400" b="1" u="none" dirty="0" smtClean="0"/>
          </a:p>
          <a:p>
            <a:pPr marL="457200" indent="-457200"/>
            <a:endParaRPr lang="nl-NL" sz="2400" b="1" u="none" dirty="0" smtClean="0"/>
          </a:p>
          <a:p>
            <a:pPr marL="457200" indent="-457200"/>
            <a:r>
              <a:rPr lang="nl-NL" sz="2400" b="1" u="none" dirty="0" smtClean="0"/>
              <a:t>3</a:t>
            </a:r>
            <a:r>
              <a:rPr lang="nl-NL" sz="2400" b="1" u="none" dirty="0" smtClean="0"/>
              <a:t>.	Verslag ALV d.d. 23 mei 2016</a:t>
            </a:r>
            <a:endParaRPr lang="nl-NL" sz="2400" b="1" u="none" dirty="0" smtClean="0"/>
          </a:p>
          <a:p>
            <a:pPr marL="457200" indent="-457200"/>
            <a:endParaRPr lang="nl-NL" u="none" dirty="0" smtClean="0"/>
          </a:p>
          <a:p>
            <a:pPr marL="457200" indent="-457200"/>
            <a:endParaRPr lang="nl-NL" u="none" dirty="0" smtClean="0"/>
          </a:p>
          <a:p>
            <a:pPr marL="457200" indent="-457200"/>
            <a:endParaRPr lang="nl-NL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05100" y="830964"/>
            <a:ext cx="35020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nl-NL" sz="3000" spc="150" dirty="0" smtClean="0">
                <a:solidFill>
                  <a:srgbClr val="FFFFFF"/>
                </a:solidFill>
                <a:latin typeface="Calibri"/>
                <a:cs typeface="Calibri"/>
              </a:rPr>
              <a:t>De LVV op Weg!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200" y="1981200"/>
            <a:ext cx="3708400" cy="1546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nl-NL" sz="2000" spc="245" dirty="0" smtClean="0">
                <a:solidFill>
                  <a:srgbClr val="002060"/>
                </a:solidFill>
                <a:latin typeface="Calibri"/>
                <a:cs typeface="Calibri"/>
              </a:rPr>
              <a:t>4. Financiën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2000" spc="180" dirty="0" smtClean="0">
                <a:solidFill>
                  <a:srgbClr val="002060"/>
                </a:solidFill>
                <a:latin typeface="Calibri"/>
                <a:cs typeface="Calibri"/>
              </a:rPr>
              <a:t>Jaap Waverijn, </a:t>
            </a:r>
            <a:r>
              <a:rPr lang="en-US" sz="2000" spc="180" dirty="0" err="1" smtClean="0">
                <a:solidFill>
                  <a:srgbClr val="002060"/>
                </a:solidFill>
                <a:latin typeface="Calibri"/>
                <a:cs typeface="Calibri"/>
              </a:rPr>
              <a:t>penningmeester</a:t>
            </a:r>
            <a:r>
              <a:rPr lang="en-US" sz="2000" spc="180" dirty="0" smtClean="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lang="en-US" sz="2000" spc="180" dirty="0" err="1" smtClean="0">
                <a:solidFill>
                  <a:srgbClr val="002060"/>
                </a:solidFill>
                <a:latin typeface="Calibri"/>
                <a:cs typeface="Calibri"/>
              </a:rPr>
              <a:t>bestuurslid</a:t>
            </a:r>
            <a:r>
              <a:rPr lang="en-US" sz="2000" spc="18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000" spc="180" dirty="0" err="1" smtClean="0">
                <a:solidFill>
                  <a:srgbClr val="002060"/>
                </a:solidFill>
                <a:latin typeface="Calibri"/>
                <a:cs typeface="Calibri"/>
              </a:rPr>
              <a:t>Certificering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4292600" cy="461665"/>
          </a:xfrm>
        </p:spPr>
        <p:txBody>
          <a:bodyPr/>
          <a:lstStyle/>
          <a:p>
            <a:r>
              <a:rPr lang="nl-NL" dirty="0" smtClean="0"/>
              <a:t>Begroting 2017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533400" y="1600200"/>
          <a:ext cx="7848600" cy="4438650"/>
        </p:xfrm>
        <a:graphic>
          <a:graphicData uri="http://schemas.openxmlformats.org/drawingml/2006/table">
            <a:tbl>
              <a:tblPr/>
              <a:tblGrid>
                <a:gridCol w="3765373"/>
                <a:gridCol w="1491478"/>
                <a:gridCol w="1320325"/>
                <a:gridCol w="1271424"/>
              </a:tblGrid>
              <a:tr h="360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LVV EXPLOITATIE 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BEGROTING 2016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REALISATIE TM 3E KW.2016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BEGROTING 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Contributie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leden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141.000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149.190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144.430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Contributie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certificering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5.400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Bijdrage accreditatie opleidings bureaus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5.565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5.565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5.565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Congres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55.000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26.690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50.000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Thema/Studiedagen leden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1.198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15.200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650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Contributie voorg.jaren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435-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INKOMSTEN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217.215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182.208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220.595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Algemene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ledenvergadering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475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Congres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50.000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6.750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40.000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Thema/studiedagen leden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3.015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5.000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Toetsingcommissie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2.501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2.500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Klachtencommissie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122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Externe vertrouwenspersonen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12.000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250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Onderzoek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rechtspositie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vertrouw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DIRECTE KOSTEN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82.000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13.134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52.750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292600" cy="8636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1066800" y="381000"/>
          <a:ext cx="7239000" cy="6139050"/>
        </p:xfrm>
        <a:graphic>
          <a:graphicData uri="http://schemas.openxmlformats.org/drawingml/2006/table">
            <a:tbl>
              <a:tblPr/>
              <a:tblGrid>
                <a:gridCol w="3860361"/>
                <a:gridCol w="1234114"/>
                <a:gridCol w="1092493"/>
                <a:gridCol w="1052032"/>
              </a:tblGrid>
              <a:tr h="172057">
                <a:tc>
                  <a:txBody>
                    <a:bodyPr/>
                    <a:lstStyle/>
                    <a:p>
                      <a:pPr algn="l" fontAlgn="ctr"/>
                      <a:r>
                        <a:rPr lang="nl-NL" sz="14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LVV exploitatie</a:t>
                      </a:r>
                      <a:r>
                        <a:rPr lang="nl-NL" sz="1400" b="1" i="0" u="none" strike="noStrike" baseline="0" dirty="0" smtClean="0">
                          <a:solidFill>
                            <a:srgbClr val="000000"/>
                          </a:solidFill>
                          <a:latin typeface="Tahoma"/>
                        </a:rPr>
                        <a:t> 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BEGROTING 2016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REALISATIE TM 3E KW.2016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BEGROTING 2017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Vrijgestelde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vergoedingen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6.000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2.875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7.500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Reis- 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verblijfkosten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138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150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Scholings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- en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opleidingskosten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1.500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BESTUURSKOSTEN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10.000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3.013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9.150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Representatiekosten/Relatiegeschenken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191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Dubieuze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debiteuren+incassokosten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6.000 </a:t>
                      </a:r>
                    </a:p>
                  </a:txBody>
                  <a:tcPr marL="6285" marR="6285" marT="62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787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1.000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VERKOOPKOSTEN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6.500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977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1.500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Drukwerk/kopieen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750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155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155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Portikosten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750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46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46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Telecommunicatie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56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 -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Website/Automatisering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6.500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4.700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6.500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Contributies en abonnementen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100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210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210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KANTOORKOSTEN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8.100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5.166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6.911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Secretariaat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52.358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41.540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74.250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Externe werkzaamheden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20.000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9.810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Consultaties derden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10.000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6.000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Communicatieconsulent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10.030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10.030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20.000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Zakelijke verzekeringen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454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500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Vergaderkosten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714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1.000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Dotatie reserveringsfonds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5.000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      5.000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Keurmerk/certificering CRP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5.000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841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841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Lidmaatschap MKB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6.000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Bankkosten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1.250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535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750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Overige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algemene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kosten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27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TOTAAL ALGEMENE 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105.138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63.950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109.391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Diverse baten en lasten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2-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TOTAAL KOSTEN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211.738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86.237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179.702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RESULTAAT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5.477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95.971 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</a:t>
                      </a:r>
                      <a:r>
                        <a:rPr lang="en-US" sz="1100" b="1" i="0" u="none" strike="noStrike" smtClean="0">
                          <a:solidFill>
                            <a:srgbClr val="000000"/>
                          </a:solidFill>
                          <a:latin typeface="Tahoma"/>
                        </a:rPr>
                        <a:t>35.893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700" y="411864"/>
            <a:ext cx="5194300" cy="923330"/>
          </a:xfrm>
        </p:spPr>
        <p:txBody>
          <a:bodyPr/>
          <a:lstStyle/>
          <a:p>
            <a:r>
              <a:rPr lang="nl-NL" dirty="0" smtClean="0"/>
              <a:t>Voorstel contributieverhoging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319" y="2209800"/>
            <a:ext cx="7325360" cy="492443"/>
          </a:xfrm>
        </p:spPr>
        <p:txBody>
          <a:bodyPr/>
          <a:lstStyle/>
          <a:p>
            <a:pPr algn="ctr"/>
            <a:r>
              <a:rPr lang="nl-NL" sz="3200" u="none" dirty="0" smtClean="0"/>
              <a:t>Verhoging met </a:t>
            </a:r>
            <a:r>
              <a:rPr lang="nl-NL" sz="3200" u="none" dirty="0" smtClean="0"/>
              <a:t>€ 10</a:t>
            </a:r>
            <a:r>
              <a:rPr lang="nl-NL" sz="3200" u="none" dirty="0" smtClean="0"/>
              <a:t>,- naar € </a:t>
            </a:r>
            <a:r>
              <a:rPr lang="nl-NL" sz="3200" u="none" dirty="0" smtClean="0"/>
              <a:t>130,- </a:t>
            </a:r>
            <a:r>
              <a:rPr lang="nl-NL" sz="3200" u="none" dirty="0" smtClean="0"/>
              <a:t>per jaar</a:t>
            </a:r>
            <a:endParaRPr lang="en-US" sz="32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62000" y="1981200"/>
            <a:ext cx="7325360" cy="553998"/>
          </a:xfrm>
        </p:spPr>
        <p:txBody>
          <a:bodyPr/>
          <a:lstStyle/>
          <a:p>
            <a:pPr algn="ctr"/>
            <a:r>
              <a:rPr lang="nl-NL" sz="3600" u="none" dirty="0" smtClean="0"/>
              <a:t>Vragen over de financiën?</a:t>
            </a:r>
            <a:endParaRPr lang="nl-NL" sz="36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558</Words>
  <Application>Microsoft Office PowerPoint</Application>
  <PresentationFormat>Diavoorstelling (4:3)</PresentationFormat>
  <Paragraphs>283</Paragraphs>
  <Slides>29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Office Theme</vt:lpstr>
      <vt:lpstr>Dia 1</vt:lpstr>
      <vt:lpstr>Algemene ledenvergadering</vt:lpstr>
      <vt:lpstr>Algemene ledenvergadering</vt:lpstr>
      <vt:lpstr>Algemene ledenvergadering</vt:lpstr>
      <vt:lpstr>Dia 5</vt:lpstr>
      <vt:lpstr>Begroting 2017</vt:lpstr>
      <vt:lpstr>Dia 7</vt:lpstr>
      <vt:lpstr>Voorstel contributieverhoging</vt:lpstr>
      <vt:lpstr>Dia 9</vt:lpstr>
      <vt:lpstr>Dia 10</vt:lpstr>
      <vt:lpstr>Dia 11</vt:lpstr>
      <vt:lpstr>Dia 12</vt:lpstr>
      <vt:lpstr>Dia 13</vt:lpstr>
      <vt:lpstr>Dia 14</vt:lpstr>
      <vt:lpstr>Algemene ledenvergadering</vt:lpstr>
      <vt:lpstr>Algemene ledenvergadering</vt:lpstr>
      <vt:lpstr>Dia 17</vt:lpstr>
      <vt:lpstr>Communicatieadvies</vt:lpstr>
      <vt:lpstr>Aanbevelingen - 1</vt:lpstr>
      <vt:lpstr>Aanbevelingen - 2</vt:lpstr>
      <vt:lpstr>Aanbevelingen - 3</vt:lpstr>
      <vt:lpstr>Aanbevelingen - 4</vt:lpstr>
      <vt:lpstr>Logo voor gebruik door leden</vt:lpstr>
      <vt:lpstr>Nieuw logo voor gecertificeerde VP’s</vt:lpstr>
      <vt:lpstr>Regels voor gebruik logo </vt:lpstr>
      <vt:lpstr>Nieuw logo – Keurmerk opleidingen</vt:lpstr>
      <vt:lpstr>Dia 27</vt:lpstr>
      <vt:lpstr>Algemene ledenvergadering</vt:lpstr>
      <vt:lpstr>Dia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Edith Terschegget</dc:creator>
  <cp:lastModifiedBy>gitta</cp:lastModifiedBy>
  <cp:revision>51</cp:revision>
  <cp:lastPrinted>2016-05-22T11:48:19Z</cp:lastPrinted>
  <dcterms:created xsi:type="dcterms:W3CDTF">2015-12-10T14:57:23Z</dcterms:created>
  <dcterms:modified xsi:type="dcterms:W3CDTF">2016-12-08T15:34:03Z</dcterms:modified>
</cp:coreProperties>
</file>